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599" r:id="rId2"/>
    <p:sldId id="623" r:id="rId3"/>
    <p:sldId id="624" r:id="rId4"/>
    <p:sldId id="625" r:id="rId5"/>
    <p:sldId id="626" r:id="rId6"/>
    <p:sldId id="604" r:id="rId7"/>
    <p:sldId id="663" r:id="rId8"/>
    <p:sldId id="664" r:id="rId9"/>
    <p:sldId id="601" r:id="rId10"/>
    <p:sldId id="627" r:id="rId11"/>
    <p:sldId id="628" r:id="rId12"/>
    <p:sldId id="629" r:id="rId13"/>
    <p:sldId id="630" r:id="rId14"/>
    <p:sldId id="631" r:id="rId15"/>
    <p:sldId id="634" r:id="rId16"/>
    <p:sldId id="635" r:id="rId17"/>
    <p:sldId id="636" r:id="rId18"/>
    <p:sldId id="637" r:id="rId19"/>
    <p:sldId id="638" r:id="rId20"/>
    <p:sldId id="639" r:id="rId21"/>
    <p:sldId id="640" r:id="rId22"/>
    <p:sldId id="642" r:id="rId23"/>
    <p:sldId id="641" r:id="rId24"/>
    <p:sldId id="644" r:id="rId25"/>
    <p:sldId id="643" r:id="rId26"/>
    <p:sldId id="667" r:id="rId27"/>
    <p:sldId id="645" r:id="rId28"/>
    <p:sldId id="646" r:id="rId29"/>
    <p:sldId id="647" r:id="rId30"/>
    <p:sldId id="648" r:id="rId31"/>
    <p:sldId id="602" r:id="rId32"/>
    <p:sldId id="649" r:id="rId33"/>
    <p:sldId id="650" r:id="rId34"/>
    <p:sldId id="651" r:id="rId35"/>
    <p:sldId id="605" r:id="rId36"/>
    <p:sldId id="614" r:id="rId37"/>
    <p:sldId id="652" r:id="rId38"/>
    <p:sldId id="615" r:id="rId39"/>
    <p:sldId id="616" r:id="rId40"/>
    <p:sldId id="617" r:id="rId41"/>
    <p:sldId id="618" r:id="rId42"/>
    <p:sldId id="619" r:id="rId43"/>
    <p:sldId id="620" r:id="rId44"/>
    <p:sldId id="621" r:id="rId45"/>
    <p:sldId id="622" r:id="rId46"/>
    <p:sldId id="653" r:id="rId47"/>
    <p:sldId id="654" r:id="rId48"/>
    <p:sldId id="659" r:id="rId49"/>
    <p:sldId id="660" r:id="rId50"/>
    <p:sldId id="661" r:id="rId51"/>
    <p:sldId id="662" r:id="rId52"/>
    <p:sldId id="600" r:id="rId53"/>
    <p:sldId id="655" r:id="rId54"/>
    <p:sldId id="658" r:id="rId55"/>
    <p:sldId id="665" r:id="rId56"/>
    <p:sldId id="656" r:id="rId57"/>
    <p:sldId id="657" r:id="rId58"/>
    <p:sldId id="666" r:id="rId59"/>
    <p:sldId id="603" r:id="rId60"/>
    <p:sldId id="632" r:id="rId61"/>
    <p:sldId id="633" r:id="rId62"/>
    <p:sldId id="607" r:id="rId63"/>
    <p:sldId id="609" r:id="rId64"/>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23"/>
            <p14:sldId id="624"/>
            <p14:sldId id="625"/>
            <p14:sldId id="626"/>
          </p14:sldIdLst>
        </p14:section>
        <p14:section name="Intro" id="{7259CCC4-756C-42B1-88E3-991F9241324B}">
          <p14:sldIdLst>
            <p14:sldId id="604"/>
            <p14:sldId id="663"/>
            <p14:sldId id="664"/>
            <p14:sldId id="601"/>
            <p14:sldId id="627"/>
            <p14:sldId id="628"/>
            <p14:sldId id="629"/>
            <p14:sldId id="630"/>
            <p14:sldId id="631"/>
            <p14:sldId id="634"/>
            <p14:sldId id="635"/>
            <p14:sldId id="636"/>
            <p14:sldId id="637"/>
            <p14:sldId id="638"/>
            <p14:sldId id="639"/>
            <p14:sldId id="640"/>
            <p14:sldId id="642"/>
            <p14:sldId id="641"/>
            <p14:sldId id="644"/>
            <p14:sldId id="643"/>
            <p14:sldId id="667"/>
            <p14:sldId id="645"/>
            <p14:sldId id="646"/>
            <p14:sldId id="647"/>
            <p14:sldId id="648"/>
          </p14:sldIdLst>
        </p14:section>
        <p14:section name="Scalling, IK, ID" id="{F6423F34-D3F1-402B-AA0A-99CB38086CF6}">
          <p14:sldIdLst>
            <p14:sldId id="602"/>
            <p14:sldId id="649"/>
            <p14:sldId id="650"/>
            <p14:sldId id="651"/>
            <p14:sldId id="605"/>
            <p14:sldId id="614"/>
            <p14:sldId id="652"/>
            <p14:sldId id="615"/>
            <p14:sldId id="616"/>
            <p14:sldId id="617"/>
            <p14:sldId id="618"/>
            <p14:sldId id="619"/>
            <p14:sldId id="620"/>
            <p14:sldId id="621"/>
            <p14:sldId id="622"/>
            <p14:sldId id="653"/>
            <p14:sldId id="654"/>
            <p14:sldId id="659"/>
            <p14:sldId id="660"/>
            <p14:sldId id="661"/>
            <p14:sldId id="662"/>
          </p14:sldIdLst>
        </p14:section>
        <p14:section name="Muscle and JCF" id="{777D956A-F98A-481E-B505-7D5B28B574E2}">
          <p14:sldIdLst>
            <p14:sldId id="600"/>
            <p14:sldId id="655"/>
            <p14:sldId id="658"/>
            <p14:sldId id="665"/>
            <p14:sldId id="656"/>
            <p14:sldId id="657"/>
            <p14:sldId id="666"/>
          </p14:sldIdLst>
        </p14:section>
        <p14:section name="Practical examples" id="{219BA570-E009-4536-BE7D-73A976101765}">
          <p14:sldIdLst>
            <p14:sldId id="603"/>
            <p14:sldId id="632"/>
            <p14:sldId id="633"/>
          </p14:sldIdLst>
        </p14:section>
        <p14:section name="Future directions" id="{86A16683-9242-489A-8252-D7C7CDCC3273}">
          <p14:sldIdLst>
            <p14:sldId id="607"/>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1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10/05/2023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36</a:t>
            </a:fld>
            <a:endParaRPr lang="en-AU"/>
          </a:p>
        </p:txBody>
      </p:sp>
    </p:spTree>
    <p:extLst>
      <p:ext uri="{BB962C8B-B14F-4D97-AF65-F5344CB8AC3E}">
        <p14:creationId xmlns:p14="http://schemas.microsoft.com/office/powerpoint/2010/main" val="1009534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37</a:t>
            </a:fld>
            <a:endParaRPr lang="en-AU"/>
          </a:p>
        </p:txBody>
      </p:sp>
    </p:spTree>
    <p:extLst>
      <p:ext uri="{BB962C8B-B14F-4D97-AF65-F5344CB8AC3E}">
        <p14:creationId xmlns:p14="http://schemas.microsoft.com/office/powerpoint/2010/main" val="56885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38</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39</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40</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41</a:t>
            </a:fld>
            <a:endParaRPr lang="en-AU"/>
          </a:p>
        </p:txBody>
      </p:sp>
    </p:spTree>
    <p:extLst>
      <p:ext uri="{BB962C8B-B14F-4D97-AF65-F5344CB8AC3E}">
        <p14:creationId xmlns:p14="http://schemas.microsoft.com/office/powerpoint/2010/main" val="387562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43</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44</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45</a:t>
            </a:fld>
            <a:endParaRPr lang="en-AU"/>
          </a:p>
        </p:txBody>
      </p:sp>
    </p:spTree>
    <p:extLst>
      <p:ext uri="{BB962C8B-B14F-4D97-AF65-F5344CB8AC3E}">
        <p14:creationId xmlns:p14="http://schemas.microsoft.com/office/powerpoint/2010/main" val="79852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10/05/2023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rgbClr val="E73440"/>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1993064"/>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10/05/2023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10/05/2023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507959" y="1876925"/>
            <a:ext cx="5588041" cy="2945321"/>
          </a:xfrm>
          <a:prstGeom prst="rect">
            <a:avLst/>
          </a:prstGeom>
        </p:spPr>
      </p:pic>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de-AT" sz="3200" dirty="0"/>
              <a:t>Check </a:t>
            </a:r>
            <a:r>
              <a:rPr lang="de-AT" sz="3200" dirty="0" err="1"/>
              <a:t>the</a:t>
            </a:r>
            <a:r>
              <a:rPr lang="de-AT" sz="3200" dirty="0"/>
              <a:t> </a:t>
            </a:r>
            <a:r>
              <a:rPr lang="de-AT" sz="3200" dirty="0" err="1"/>
              <a:t>cheat</a:t>
            </a:r>
            <a:r>
              <a:rPr lang="de-AT" sz="3200" dirty="0"/>
              <a:t> </a:t>
            </a:r>
            <a:r>
              <a:rPr lang="de-AT" sz="3200" dirty="0" err="1"/>
              <a:t>sheet</a:t>
            </a:r>
            <a:r>
              <a:rPr lang="de-AT" sz="3200" dirty="0"/>
              <a:t>?</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 .\Cheat_sheet.pdf</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478491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de-AT" sz="3200" dirty="0"/>
              <a:t>OpenSim </a:t>
            </a:r>
            <a:r>
              <a:rPr lang="en-GB" sz="3200" dirty="0"/>
              <a:t>dependencies</a:t>
            </a:r>
          </a:p>
        </p:txBody>
      </p:sp>
      <p:sp>
        <p:nvSpPr>
          <p:cNvPr id="3" name="Text Placeholder 2"/>
          <p:cNvSpPr>
            <a:spLocks noGrp="1"/>
          </p:cNvSpPr>
          <p:nvPr>
            <p:ph type="body" sz="quarter" idx="10"/>
          </p:nvPr>
        </p:nvSpPr>
        <p:spPr>
          <a:xfrm>
            <a:off x="1020934" y="1740643"/>
            <a:ext cx="5249237" cy="4036044"/>
          </a:xfrm>
        </p:spPr>
        <p:txBody>
          <a:bodyPr>
            <a:normAutofit fontScale="92500" lnSpcReduction="10000"/>
          </a:bodyPr>
          <a:lstStyle/>
          <a:p>
            <a:endParaRPr lang="en-GB" dirty="0"/>
          </a:p>
          <a:p>
            <a:r>
              <a:rPr lang="en-US" dirty="0"/>
              <a:t>OpenSim 4.4 (need a login account to download) </a:t>
            </a:r>
            <a:endParaRPr lang="en-GB" dirty="0"/>
          </a:p>
          <a:p>
            <a:r>
              <a:rPr lang="en-GB" dirty="0"/>
              <a:t> Notepad ++ </a:t>
            </a:r>
          </a:p>
          <a:p>
            <a:r>
              <a:rPr lang="en-GB" dirty="0"/>
              <a:t> </a:t>
            </a:r>
            <a:r>
              <a:rPr lang="en-GB" dirty="0" err="1"/>
              <a:t>Mokka</a:t>
            </a:r>
            <a:r>
              <a:rPr lang="en-GB" dirty="0"/>
              <a:t> </a:t>
            </a:r>
          </a:p>
          <a:p>
            <a:r>
              <a:rPr lang="en-GB" dirty="0"/>
              <a:t> Excel or equivalent </a:t>
            </a:r>
          </a:p>
          <a:p>
            <a:r>
              <a:rPr lang="en-GB" dirty="0"/>
              <a:t> Python 3.8 (optional) </a:t>
            </a:r>
          </a:p>
          <a:p>
            <a:r>
              <a:rPr lang="en-GB" dirty="0"/>
              <a:t> Git (optional) </a:t>
            </a:r>
          </a:p>
          <a:p>
            <a:r>
              <a:rPr lang="en-GB" dirty="0"/>
              <a:t> </a:t>
            </a:r>
            <a:r>
              <a:rPr lang="en-GB" dirty="0" err="1"/>
              <a:t>VScode</a:t>
            </a:r>
            <a:r>
              <a:rPr lang="en-GB" dirty="0"/>
              <a:t> (optional) </a:t>
            </a:r>
          </a:p>
          <a:p>
            <a:pPr marL="380990" indent="-380990">
              <a:lnSpc>
                <a:spcPct val="200000"/>
              </a:lnSpc>
            </a:pP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8734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5249237" cy="4036044"/>
          </a:xfrm>
        </p:spPr>
        <p:txBody>
          <a:bodyPr>
            <a:normAutofit fontScale="70000" lnSpcReduction="20000"/>
          </a:bodyPr>
          <a:lstStyle/>
          <a:p>
            <a:pPr marL="380990" indent="-380990">
              <a:lnSpc>
                <a:spcPct val="200000"/>
              </a:lnSpc>
            </a:pPr>
            <a:r>
              <a:rPr lang="de-AT" dirty="0"/>
              <a:t>.c3d </a:t>
            </a:r>
          </a:p>
          <a:p>
            <a:pPr marL="380990" indent="-380990">
              <a:lnSpc>
                <a:spcPct val="200000"/>
              </a:lnSpc>
            </a:pPr>
            <a:r>
              <a:rPr lang="de-AT" dirty="0"/>
              <a:t>.</a:t>
            </a:r>
            <a:r>
              <a:rPr lang="de-AT" dirty="0" err="1"/>
              <a:t>trc</a:t>
            </a:r>
            <a:endParaRPr lang="de-AT" dirty="0"/>
          </a:p>
          <a:p>
            <a:pPr marL="380990" indent="-380990">
              <a:lnSpc>
                <a:spcPct val="200000"/>
              </a:lnSpc>
            </a:pPr>
            <a:r>
              <a:rPr lang="de-AT" dirty="0"/>
              <a:t>.</a:t>
            </a:r>
            <a:r>
              <a:rPr lang="de-AT" dirty="0" err="1"/>
              <a:t>mot</a:t>
            </a:r>
            <a:endParaRPr lang="de-AT" dirty="0"/>
          </a:p>
          <a:p>
            <a:pPr marL="380990" indent="-380990">
              <a:lnSpc>
                <a:spcPct val="200000"/>
              </a:lnSpc>
            </a:pPr>
            <a:r>
              <a:rPr lang="de-AT" dirty="0"/>
              <a:t>.</a:t>
            </a:r>
            <a:r>
              <a:rPr lang="de-AT" dirty="0" err="1"/>
              <a:t>sto</a:t>
            </a:r>
            <a:r>
              <a:rPr lang="de-AT" dirty="0"/>
              <a:t> </a:t>
            </a:r>
          </a:p>
          <a:p>
            <a:pPr marL="380990" indent="-380990">
              <a:lnSpc>
                <a:spcPct val="200000"/>
              </a:lnSpc>
            </a:pPr>
            <a:r>
              <a:rPr lang="de-AT" dirty="0"/>
              <a:t>.</a:t>
            </a:r>
            <a:r>
              <a:rPr lang="de-AT" dirty="0" err="1"/>
              <a:t>xml</a:t>
            </a:r>
            <a:endParaRPr lang="de-AT" dirty="0"/>
          </a:p>
          <a:p>
            <a:pPr marL="380990" indent="-380990">
              <a:lnSpc>
                <a:spcPct val="200000"/>
              </a:lnSpc>
            </a:pPr>
            <a:r>
              <a:rPr lang="de-AT" dirty="0"/>
              <a:t>.</a:t>
            </a:r>
            <a:r>
              <a:rPr lang="de-AT" dirty="0" err="1"/>
              <a:t>osim</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691030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fontScale="90000"/>
          </a:bodyPr>
          <a:lstStyle/>
          <a:p>
            <a:r>
              <a:rPr lang="en-GB" sz="3200" dirty="0"/>
              <a:t>Time to practice (demo opensim quick to check how fast they learn)</a:t>
            </a:r>
          </a:p>
        </p:txBody>
      </p:sp>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322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5249237" cy="4036044"/>
          </a:xfrm>
        </p:spPr>
        <p:txBody>
          <a:bodyPr>
            <a:normAutofit/>
          </a:bodyPr>
          <a:lstStyle/>
          <a:p>
            <a:pPr marL="380990" indent="-380990">
              <a:lnSpc>
                <a:spcPct val="200000"/>
              </a:lnSpc>
            </a:pPr>
            <a:r>
              <a:rPr lang="de-AT" dirty="0" err="1"/>
              <a:t>Explore</a:t>
            </a:r>
            <a:r>
              <a:rPr lang="de-AT" dirty="0"/>
              <a:t> </a:t>
            </a:r>
            <a:r>
              <a:rPr lang="de-AT" dirty="0" err="1"/>
              <a:t>files</a:t>
            </a:r>
            <a:endParaRPr lang="de-AT" dirty="0"/>
          </a:p>
          <a:p>
            <a:pPr marL="380990" indent="-380990">
              <a:lnSpc>
                <a:spcPct val="200000"/>
              </a:lnSpc>
            </a:pPr>
            <a:r>
              <a:rPr lang="de-AT" dirty="0"/>
              <a:t>Load </a:t>
            </a:r>
            <a:r>
              <a:rPr lang="de-AT" dirty="0" err="1"/>
              <a:t>model</a:t>
            </a:r>
            <a:r>
              <a:rPr lang="de-AT" dirty="0"/>
              <a:t> in </a:t>
            </a:r>
            <a:r>
              <a:rPr lang="de-AT" dirty="0" err="1"/>
              <a:t>opensim</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 (10-25)</a:t>
            </a:r>
          </a:p>
        </p:txBody>
      </p:sp>
    </p:spTree>
    <p:extLst>
      <p:ext uri="{BB962C8B-B14F-4D97-AF65-F5344CB8AC3E}">
        <p14:creationId xmlns:p14="http://schemas.microsoft.com/office/powerpoint/2010/main" val="2214481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C:\Users\Biomech\Documents\OpenSim\4.4\Models</a:t>
            </a:r>
          </a:p>
          <a:p>
            <a:pPr marL="380990" indent="-380990">
              <a:lnSpc>
                <a:spcPct val="200000"/>
              </a:lnSpc>
            </a:pPr>
            <a:r>
              <a:rPr lang="de-AT" dirty="0"/>
              <a:t>Load </a:t>
            </a:r>
            <a:r>
              <a:rPr lang="de-AT" dirty="0" err="1"/>
              <a:t>model</a:t>
            </a:r>
            <a:r>
              <a:rPr lang="de-AT" dirty="0"/>
              <a:t> in </a:t>
            </a:r>
            <a:r>
              <a:rPr lang="de-AT" dirty="0" err="1"/>
              <a:t>opensim</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Run your first simulation</a:t>
            </a:r>
          </a:p>
        </p:txBody>
      </p:sp>
      <p:pic>
        <p:nvPicPr>
          <p:cNvPr id="8" name="Picture 4" descr="How Apple Rumors Work [Infographic]">
            <a:extLst>
              <a:ext uri="{FF2B5EF4-FFF2-40B4-BE49-F238E27FC236}">
                <a16:creationId xmlns:a16="http://schemas.microsoft.com/office/drawing/2014/main" id="{16714855-DBCD-4C45-9C87-0BC76CC80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2844" y="308490"/>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077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Where do they come from </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fontScale="90000"/>
          </a:bodyPr>
          <a:lstStyle/>
          <a:p>
            <a:r>
              <a:rPr lang="en-GB" sz="3200" dirty="0"/>
              <a:t>Running models is simulations easy, but …</a:t>
            </a:r>
          </a:p>
        </p:txBody>
      </p:sp>
    </p:spTree>
    <p:extLst>
      <p:ext uri="{BB962C8B-B14F-4D97-AF65-F5344CB8AC3E}">
        <p14:creationId xmlns:p14="http://schemas.microsoft.com/office/powerpoint/2010/main" val="3379292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a:bodyPr>
          <a:lstStyle/>
          <a:p>
            <a:r>
              <a:rPr lang="en-GB" sz="3200" dirty="0"/>
              <a:t>What were the first models </a:t>
            </a:r>
          </a:p>
        </p:txBody>
      </p:sp>
    </p:spTree>
    <p:extLst>
      <p:ext uri="{BB962C8B-B14F-4D97-AF65-F5344CB8AC3E}">
        <p14:creationId xmlns:p14="http://schemas.microsoft.com/office/powerpoint/2010/main" val="1107812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a:bodyPr>
          <a:lstStyle/>
          <a:p>
            <a:r>
              <a:rPr lang="en-GB" sz="3200" dirty="0"/>
              <a:t>Why do we do it?</a:t>
            </a:r>
          </a:p>
        </p:txBody>
      </p:sp>
    </p:spTree>
    <p:extLst>
      <p:ext uri="{BB962C8B-B14F-4D97-AF65-F5344CB8AC3E}">
        <p14:creationId xmlns:p14="http://schemas.microsoft.com/office/powerpoint/2010/main" val="2297512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fontScale="90000"/>
          </a:bodyPr>
          <a:lstStyle/>
          <a:p>
            <a:r>
              <a:rPr lang="en-GB" sz="3200" dirty="0"/>
              <a:t>How do we do it? How we they developed?</a:t>
            </a:r>
          </a:p>
        </p:txBody>
      </p:sp>
    </p:spTree>
    <p:extLst>
      <p:ext uri="{BB962C8B-B14F-4D97-AF65-F5344CB8AC3E}">
        <p14:creationId xmlns:p14="http://schemas.microsoft.com/office/powerpoint/2010/main" val="1626799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a:blip r:embed="rId3"/>
          <a:stretch>
            <a:fillRect/>
          </a:stretch>
        </p:blipFill>
        <p:spPr>
          <a:xfrm>
            <a:off x="123234" y="1546226"/>
            <a:ext cx="7451848" cy="4579129"/>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US" sz="2000" dirty="0"/>
              <a:t>C:\Users\Biomech\Documents\OpenSim\4.4\Models\</a:t>
            </a:r>
            <a:r>
              <a:rPr lang="en-GB" sz="2000" dirty="0"/>
              <a:t>Walking</a:t>
            </a:r>
            <a:endParaRPr lang="de-AT" sz="2000" dirty="0"/>
          </a:p>
          <a:p>
            <a:pPr marL="380990" indent="-380990">
              <a:lnSpc>
                <a:spcPct val="200000"/>
              </a:lnSpc>
            </a:pPr>
            <a:r>
              <a:rPr lang="de-AT" dirty="0"/>
              <a:t>Run</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fontScale="90000"/>
          </a:bodyPr>
          <a:lstStyle/>
          <a:p>
            <a:r>
              <a:rPr lang="en-GB" sz="3200" dirty="0"/>
              <a:t>Run your second simulation</a:t>
            </a:r>
          </a:p>
        </p:txBody>
      </p:sp>
    </p:spTree>
    <p:extLst>
      <p:ext uri="{BB962C8B-B14F-4D97-AF65-F5344CB8AC3E}">
        <p14:creationId xmlns:p14="http://schemas.microsoft.com/office/powerpoint/2010/main" val="3192596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US" sz="2000" dirty="0"/>
              <a:t>C:\Users\Biomech\Documents\OpenSim\4.4\Models\</a:t>
            </a:r>
            <a:r>
              <a:rPr lang="en-GB" sz="2000" dirty="0"/>
              <a:t>Walking</a:t>
            </a:r>
            <a:endParaRPr lang="de-AT" sz="2000" dirty="0"/>
          </a:p>
          <a:p>
            <a:pPr marL="380990" indent="-380990">
              <a:lnSpc>
                <a:spcPct val="200000"/>
              </a:lnSpc>
            </a:pPr>
            <a:r>
              <a:rPr lang="de-AT" dirty="0"/>
              <a:t>Run</a:t>
            </a:r>
          </a:p>
          <a:p>
            <a:pPr marL="380990" indent="-380990">
              <a:lnSpc>
                <a:spcPct val="200000"/>
              </a:lnSpc>
            </a:pPr>
            <a:r>
              <a:rPr lang="de-AT" dirty="0"/>
              <a:t>Questions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Run your second simulation (20-30)</a:t>
            </a:r>
          </a:p>
        </p:txBody>
      </p:sp>
    </p:spTree>
    <p:extLst>
      <p:ext uri="{BB962C8B-B14F-4D97-AF65-F5344CB8AC3E}">
        <p14:creationId xmlns:p14="http://schemas.microsoft.com/office/powerpoint/2010/main" val="334863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a:t>
            </a:r>
          </a:p>
        </p:txBody>
      </p:sp>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Plotting results</a:t>
            </a:r>
          </a:p>
        </p:txBody>
      </p:sp>
      <p:pic>
        <p:nvPicPr>
          <p:cNvPr id="2" name="Picture 1">
            <a:extLst>
              <a:ext uri="{FF2B5EF4-FFF2-40B4-BE49-F238E27FC236}">
                <a16:creationId xmlns:a16="http://schemas.microsoft.com/office/drawing/2014/main" id="{CA99BCAC-8493-4F85-999B-A3999B47A8CF}"/>
              </a:ext>
            </a:extLst>
          </p:cNvPr>
          <p:cNvPicPr>
            <a:picLocks noChangeAspect="1"/>
          </p:cNvPicPr>
          <p:nvPr/>
        </p:nvPicPr>
        <p:blipFill>
          <a:blip r:embed="rId2"/>
          <a:stretch>
            <a:fillRect/>
          </a:stretch>
        </p:blipFill>
        <p:spPr>
          <a:xfrm>
            <a:off x="3943825" y="1787097"/>
            <a:ext cx="5036546" cy="4751817"/>
          </a:xfrm>
          <a:prstGeom prst="rect">
            <a:avLst/>
          </a:prstGeom>
        </p:spPr>
      </p:pic>
    </p:spTree>
    <p:extLst>
      <p:ext uri="{BB962C8B-B14F-4D97-AF65-F5344CB8AC3E}">
        <p14:creationId xmlns:p14="http://schemas.microsoft.com/office/powerpoint/2010/main" val="230668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9" name="Picture 8">
            <a:extLst>
              <a:ext uri="{FF2B5EF4-FFF2-40B4-BE49-F238E27FC236}">
                <a16:creationId xmlns:a16="http://schemas.microsoft.com/office/drawing/2014/main" id="{D5F855D6-20E9-41CF-B1F0-D2965F54F916}"/>
              </a:ext>
            </a:extLst>
          </p:cNvPr>
          <p:cNvPicPr>
            <a:picLocks noChangeAspect="1"/>
          </p:cNvPicPr>
          <p:nvPr/>
        </p:nvPicPr>
        <p:blipFill>
          <a:blip r:embed="rId2"/>
          <a:stretch>
            <a:fillRect/>
          </a:stretch>
        </p:blipFill>
        <p:spPr>
          <a:xfrm>
            <a:off x="288077" y="1530417"/>
            <a:ext cx="5092930" cy="4095549"/>
          </a:xfrm>
          <a:prstGeom prst="rect">
            <a:avLst/>
          </a:prstGeom>
        </p:spPr>
      </p:pic>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5"/>
          <a:stretch>
            <a:fillRect/>
          </a:stretch>
        </p:blipFill>
        <p:spPr>
          <a:xfrm>
            <a:off x="7254566" y="2973295"/>
            <a:ext cx="3488961" cy="2518522"/>
          </a:xfrm>
          <a:prstGeom prst="rect">
            <a:avLst/>
          </a:prstGeom>
        </p:spPr>
      </p:pic>
    </p:spTree>
    <p:extLst>
      <p:ext uri="{BB962C8B-B14F-4D97-AF65-F5344CB8AC3E}">
        <p14:creationId xmlns:p14="http://schemas.microsoft.com/office/powerpoint/2010/main" val="2056697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GB" sz="2000" dirty="0"/>
              <a:t>Single sarcomere</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How are muscles modelled </a:t>
            </a:r>
          </a:p>
        </p:txBody>
      </p:sp>
    </p:spTree>
    <p:extLst>
      <p:ext uri="{BB962C8B-B14F-4D97-AF65-F5344CB8AC3E}">
        <p14:creationId xmlns:p14="http://schemas.microsoft.com/office/powerpoint/2010/main" val="4178975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Forces / muscle mechanics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pic>
        <p:nvPicPr>
          <p:cNvPr id="7" name="Picture 6"/>
          <p:cNvPicPr>
            <a:picLocks noChangeAspect="1"/>
          </p:cNvPicPr>
          <p:nvPr/>
        </p:nvPicPr>
        <p:blipFill rotWithShape="1">
          <a:blip r:embed="rId2"/>
          <a:srcRect l="9544" r="10598" b="29341"/>
          <a:stretch/>
        </p:blipFill>
        <p:spPr>
          <a:xfrm>
            <a:off x="5849097" y="973396"/>
            <a:ext cx="6138529" cy="5282701"/>
          </a:xfrm>
          <a:prstGeom prst="rect">
            <a:avLst/>
          </a:prstGeom>
        </p:spPr>
      </p:pic>
      <p:sp>
        <p:nvSpPr>
          <p:cNvPr id="8" name="Text Placeholder 2"/>
          <p:cNvSpPr>
            <a:spLocks noGrp="1"/>
          </p:cNvSpPr>
          <p:nvPr>
            <p:ph type="body" sz="quarter" idx="10"/>
          </p:nvPr>
        </p:nvSpPr>
        <p:spPr>
          <a:xfrm>
            <a:off x="297712" y="1590251"/>
            <a:ext cx="7724304" cy="4291680"/>
          </a:xfrm>
        </p:spPr>
        <p:txBody>
          <a:bodyPr>
            <a:normAutofit/>
          </a:bodyPr>
          <a:lstStyle/>
          <a:p>
            <a:pPr marL="380990" indent="-380990"/>
            <a:r>
              <a:rPr lang="en-US" sz="2400" dirty="0">
                <a:solidFill>
                  <a:srgbClr val="E73440"/>
                </a:solidFill>
              </a:rPr>
              <a:t>Optimal </a:t>
            </a:r>
            <a:r>
              <a:rPr lang="en-US" sz="2400" dirty="0" err="1">
                <a:solidFill>
                  <a:srgbClr val="E73440"/>
                </a:solidFill>
              </a:rPr>
              <a:t>fibre</a:t>
            </a:r>
            <a:r>
              <a:rPr lang="en-US" sz="2400" dirty="0">
                <a:solidFill>
                  <a:srgbClr val="E73440"/>
                </a:solidFill>
              </a:rPr>
              <a:t> length</a:t>
            </a:r>
          </a:p>
          <a:p>
            <a:pPr marL="380990" indent="-380990"/>
            <a:endParaRPr lang="en-US" sz="2400" dirty="0"/>
          </a:p>
          <a:p>
            <a:pPr marL="380990" indent="-380990"/>
            <a:r>
              <a:rPr lang="en-US" sz="2400" dirty="0"/>
              <a:t>Tendon slack length</a:t>
            </a:r>
          </a:p>
          <a:p>
            <a:pPr marL="380990" indent="-380990"/>
            <a:endParaRPr lang="en-US" sz="2400" dirty="0"/>
          </a:p>
          <a:p>
            <a:pPr marL="380990" indent="-380990"/>
            <a:r>
              <a:rPr lang="en-US" sz="2400" dirty="0"/>
              <a:t>Maximum isometric force</a:t>
            </a:r>
          </a:p>
          <a:p>
            <a:pPr marL="380990" indent="-380990"/>
            <a:endParaRPr lang="en-US" sz="2400" dirty="0"/>
          </a:p>
          <a:p>
            <a:pPr marL="380990" indent="-380990"/>
            <a:r>
              <a:rPr lang="en-US" sz="2400" dirty="0" err="1"/>
              <a:t>Pennation</a:t>
            </a:r>
            <a:r>
              <a:rPr lang="en-US" sz="2400" dirty="0"/>
              <a:t> angle at optimal </a:t>
            </a:r>
            <a:r>
              <a:rPr lang="en-US" sz="2400" dirty="0" err="1"/>
              <a:t>fibre</a:t>
            </a:r>
            <a:r>
              <a:rPr lang="en-US" sz="2400" dirty="0"/>
              <a:t> length</a:t>
            </a:r>
          </a:p>
          <a:p>
            <a:pPr marL="380990" indent="-380990"/>
            <a:endParaRPr lang="en-US" sz="2400" dirty="0"/>
          </a:p>
          <a:p>
            <a:pPr marL="380990" indent="-380990"/>
            <a:r>
              <a:rPr lang="en-US" sz="2400" dirty="0"/>
              <a:t>Maximum contraction velocity</a:t>
            </a:r>
          </a:p>
          <a:p>
            <a:pPr marL="380990" indent="-380990"/>
            <a:endParaRPr lang="de-AT" sz="2400" dirty="0"/>
          </a:p>
        </p:txBody>
      </p:sp>
      <p:sp>
        <p:nvSpPr>
          <p:cNvPr id="3" name="Oval 2"/>
          <p:cNvSpPr/>
          <p:nvPr/>
        </p:nvSpPr>
        <p:spPr>
          <a:xfrm>
            <a:off x="8416739" y="5411839"/>
            <a:ext cx="431924" cy="48426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sz="2400"/>
          </a:p>
        </p:txBody>
      </p:sp>
    </p:spTree>
    <p:extLst>
      <p:ext uri="{BB962C8B-B14F-4D97-AF65-F5344CB8AC3E}">
        <p14:creationId xmlns:p14="http://schemas.microsoft.com/office/powerpoint/2010/main" val="466029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Change muscle parameters (20-30)</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pic>
        <p:nvPicPr>
          <p:cNvPr id="9" name="Picture 8">
            <a:extLst>
              <a:ext uri="{FF2B5EF4-FFF2-40B4-BE49-F238E27FC236}">
                <a16:creationId xmlns:a16="http://schemas.microsoft.com/office/drawing/2014/main" id="{59B646E8-2F0D-46E4-8554-6371CD4DDF46}"/>
              </a:ext>
            </a:extLst>
          </p:cNvPr>
          <p:cNvPicPr>
            <a:picLocks noChangeAspect="1"/>
          </p:cNvPicPr>
          <p:nvPr/>
        </p:nvPicPr>
        <p:blipFill>
          <a:blip r:embed="rId2"/>
          <a:stretch>
            <a:fillRect/>
          </a:stretch>
        </p:blipFill>
        <p:spPr>
          <a:xfrm>
            <a:off x="8070152" y="345600"/>
            <a:ext cx="2475506" cy="5962851"/>
          </a:xfrm>
          <a:prstGeom prst="rect">
            <a:avLst/>
          </a:prstGeom>
        </p:spPr>
      </p:pic>
    </p:spTree>
    <p:extLst>
      <p:ext uri="{BB962C8B-B14F-4D97-AF65-F5344CB8AC3E}">
        <p14:creationId xmlns:p14="http://schemas.microsoft.com/office/powerpoint/2010/main" val="4142842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Run the soccer simulation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pic>
        <p:nvPicPr>
          <p:cNvPr id="3" name="Picture 2">
            <a:extLst>
              <a:ext uri="{FF2B5EF4-FFF2-40B4-BE49-F238E27FC236}">
                <a16:creationId xmlns:a16="http://schemas.microsoft.com/office/drawing/2014/main" id="{8A924542-F4AD-4E5D-9390-65966327F588}"/>
              </a:ext>
            </a:extLst>
          </p:cNvPr>
          <p:cNvPicPr>
            <a:picLocks noChangeAspect="1"/>
          </p:cNvPicPr>
          <p:nvPr/>
        </p:nvPicPr>
        <p:blipFill>
          <a:blip r:embed="rId2"/>
          <a:stretch>
            <a:fillRect/>
          </a:stretch>
        </p:blipFill>
        <p:spPr>
          <a:xfrm>
            <a:off x="1078030" y="1624807"/>
            <a:ext cx="8964108" cy="4275479"/>
          </a:xfrm>
          <a:prstGeom prst="rect">
            <a:avLst/>
          </a:prstGeom>
        </p:spPr>
      </p:pic>
    </p:spTree>
    <p:extLst>
      <p:ext uri="{BB962C8B-B14F-4D97-AF65-F5344CB8AC3E}">
        <p14:creationId xmlns:p14="http://schemas.microsoft.com/office/powerpoint/2010/main" val="133796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Paper</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spTree>
    <p:extLst>
      <p:ext uri="{BB962C8B-B14F-4D97-AF65-F5344CB8AC3E}">
        <p14:creationId xmlns:p14="http://schemas.microsoft.com/office/powerpoint/2010/main" val="3289073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Questions (30-45 min)</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spTree>
    <p:extLst>
      <p:ext uri="{BB962C8B-B14F-4D97-AF65-F5344CB8AC3E}">
        <p14:creationId xmlns:p14="http://schemas.microsoft.com/office/powerpoint/2010/main" val="2098559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Scaling</a:t>
            </a:r>
            <a:endParaRPr lang="de-AT" dirty="0"/>
          </a:p>
          <a:p>
            <a:pPr marL="380990" indent="-380990">
              <a:lnSpc>
                <a:spcPct val="200000"/>
              </a:lnSpc>
            </a:pPr>
            <a:r>
              <a:rPr lang="de-AT" dirty="0"/>
              <a:t>IK</a:t>
            </a:r>
          </a:p>
          <a:p>
            <a:pPr marL="380990" indent="-380990">
              <a:lnSpc>
                <a:spcPct val="200000"/>
              </a:lnSpc>
            </a:pPr>
            <a:r>
              <a:rPr lang="de-AT" dirty="0"/>
              <a:t>ID</a:t>
            </a:r>
          </a:p>
        </p:txBody>
      </p:sp>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11" name="Picture 10">
            <a:extLst>
              <a:ext uri="{FF2B5EF4-FFF2-40B4-BE49-F238E27FC236}">
                <a16:creationId xmlns:a16="http://schemas.microsoft.com/office/drawing/2014/main" id="{573BF358-D112-43CD-AC1B-54AC53E440E3}"/>
              </a:ext>
            </a:extLst>
          </p:cNvPr>
          <p:cNvPicPr>
            <a:picLocks noChangeAspect="1"/>
          </p:cNvPicPr>
          <p:nvPr/>
        </p:nvPicPr>
        <p:blipFill>
          <a:blip r:embed="rId2"/>
          <a:stretch>
            <a:fillRect/>
          </a:stretch>
        </p:blipFill>
        <p:spPr>
          <a:xfrm>
            <a:off x="755959" y="1312831"/>
            <a:ext cx="9813805" cy="4917758"/>
          </a:xfrm>
          <a:prstGeom prst="rect">
            <a:avLst/>
          </a:prstGeom>
        </p:spPr>
      </p:pic>
      <p:sp>
        <p:nvSpPr>
          <p:cNvPr id="12" name="Title 1">
            <a:extLst>
              <a:ext uri="{FF2B5EF4-FFF2-40B4-BE49-F238E27FC236}">
                <a16:creationId xmlns:a16="http://schemas.microsoft.com/office/drawing/2014/main" id="{28039601-5D0D-4238-8C92-0EC49835EAF7}"/>
              </a:ext>
            </a:extLst>
          </p:cNvPr>
          <p:cNvSpPr>
            <a:spLocks noGrp="1"/>
          </p:cNvSpPr>
          <p:nvPr>
            <p:ph type="title"/>
          </p:nvPr>
        </p:nvSpPr>
        <p:spPr>
          <a:xfrm>
            <a:off x="288077" y="732645"/>
            <a:ext cx="8099124" cy="1007997"/>
          </a:xfrm>
        </p:spPr>
        <p:txBody>
          <a:bodyPr/>
          <a:lstStyle/>
          <a:p>
            <a:r>
              <a:rPr lang="de-AT" sz="3200" dirty="0"/>
              <a:t>Workflow (+MRI)</a:t>
            </a:r>
          </a:p>
        </p:txBody>
      </p:sp>
    </p:spTree>
    <p:extLst>
      <p:ext uri="{BB962C8B-B14F-4D97-AF65-F5344CB8AC3E}">
        <p14:creationId xmlns:p14="http://schemas.microsoft.com/office/powerpoint/2010/main" val="3227936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
        <p:nvSpPr>
          <p:cNvPr id="5" name="Title 1">
            <a:extLst>
              <a:ext uri="{FF2B5EF4-FFF2-40B4-BE49-F238E27FC236}">
                <a16:creationId xmlns:a16="http://schemas.microsoft.com/office/drawing/2014/main" id="{663C920A-8844-4F00-9DE0-2CBBFE5A902C}"/>
              </a:ext>
            </a:extLst>
          </p:cNvPr>
          <p:cNvSpPr>
            <a:spLocks noGrp="1"/>
          </p:cNvSpPr>
          <p:nvPr>
            <p:ph type="title"/>
          </p:nvPr>
        </p:nvSpPr>
        <p:spPr>
          <a:xfrm>
            <a:off x="288077" y="732645"/>
            <a:ext cx="8099124" cy="1007997"/>
          </a:xfrm>
        </p:spPr>
        <p:txBody>
          <a:bodyPr/>
          <a:lstStyle/>
          <a:p>
            <a:r>
              <a:rPr lang="en-GB" sz="3200" dirty="0"/>
              <a:t>Simplified</a:t>
            </a:r>
            <a:r>
              <a:rPr lang="de-AT" sz="3200" dirty="0"/>
              <a:t> Workflow</a:t>
            </a:r>
          </a:p>
        </p:txBody>
      </p:sp>
    </p:spTree>
    <p:extLst>
      <p:ext uri="{BB962C8B-B14F-4D97-AF65-F5344CB8AC3E}">
        <p14:creationId xmlns:p14="http://schemas.microsoft.com/office/powerpoint/2010/main" val="1116372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(scale mode with wrong settings)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69812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de-AT" dirty="0" err="1"/>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rgbClr val="E73440"/>
                </a:solidFill>
                <a:latin typeface="Calibri" panose="020F0502020204030204" pitchFamily="34" charset="0"/>
              </a:rPr>
              <a:t>Classic kinematics vs </a:t>
            </a:r>
            <a:r>
              <a:rPr lang="en-AU" sz="4000" dirty="0" err="1">
                <a:solidFill>
                  <a:srgbClr val="E73440"/>
                </a:solidFill>
                <a:latin typeface="Calibri" panose="020F0502020204030204" pitchFamily="34" charset="0"/>
              </a:rPr>
              <a:t>opensim</a:t>
            </a:r>
            <a:endParaRPr lang="en-AU" sz="4000" dirty="0">
              <a:solidFill>
                <a:srgbClr val="E73440"/>
              </a:solidFill>
              <a:latin typeface="Calibri" panose="020F0502020204030204" pitchFamily="34" charset="0"/>
            </a:endParaRPr>
          </a:p>
        </p:txBody>
      </p:sp>
    </p:spTree>
    <p:extLst>
      <p:ext uri="{BB962C8B-B14F-4D97-AF65-F5344CB8AC3E}">
        <p14:creationId xmlns:p14="http://schemas.microsoft.com/office/powerpoint/2010/main" val="223752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rgbClr val="E73440"/>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Paper</a:t>
            </a:r>
          </a:p>
        </p:txBody>
      </p:sp>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spTree>
    <p:extLst>
      <p:ext uri="{BB962C8B-B14F-4D97-AF65-F5344CB8AC3E}">
        <p14:creationId xmlns:p14="http://schemas.microsoft.com/office/powerpoint/2010/main" val="2961839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42</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430216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8"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(IK with wrong weights)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272737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Time to practice (IK with wrong weights )</a:t>
            </a:r>
          </a:p>
        </p:txBody>
      </p:sp>
      <p:sp>
        <p:nvSpPr>
          <p:cNvPr id="4" name="Slide Number Placeholder 3"/>
          <p:cNvSpPr>
            <a:spLocks noGrp="1"/>
          </p:cNvSpPr>
          <p:nvPr>
            <p:ph type="sldNum" sz="quarter" idx="4"/>
          </p:nvPr>
        </p:nvSpPr>
        <p:spPr/>
        <p:txBody>
          <a:bodyPr/>
          <a:lstStyle/>
          <a:p>
            <a:fld id="{C35489C1-6B33-4937-9006-E5F93C9ADEC8}" type="slidenum">
              <a:rPr lang="de-AT" smtClean="0"/>
              <a:pPr/>
              <a:t>47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3" name="Rectangle 2">
            <a:extLst>
              <a:ext uri="{FF2B5EF4-FFF2-40B4-BE49-F238E27FC236}">
                <a16:creationId xmlns:a16="http://schemas.microsoft.com/office/drawing/2014/main" id="{A63CED55-CE1E-4544-8890-9E6BCAEE8923}"/>
              </a:ext>
            </a:extLst>
          </p:cNvPr>
          <p:cNvSpPr/>
          <p:nvPr/>
        </p:nvSpPr>
        <p:spPr>
          <a:xfrm>
            <a:off x="863066" y="1348655"/>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95677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48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49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Paper</a:t>
            </a:r>
          </a:p>
        </p:txBody>
      </p:sp>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(prepare the GRF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139025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404447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forces</a:t>
            </a:r>
            <a:r>
              <a:rPr lang="de-AT" sz="3200" dirty="0"/>
              <a:t> in </a:t>
            </a:r>
            <a:r>
              <a:rPr lang="de-AT" sz="3200" dirty="0" err="1"/>
              <a:t>openSim</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a:t>
            </a:r>
          </a:p>
          <a:p>
            <a:pPr marL="380990" indent="-380990">
              <a:lnSpc>
                <a:spcPct val="200000"/>
              </a:lnSpc>
            </a:pPr>
            <a:r>
              <a:rPr lang="en-GB" dirty="0"/>
              <a:t>Moment arm</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Tree>
    <p:extLst>
      <p:ext uri="{BB962C8B-B14F-4D97-AF65-F5344CB8AC3E}">
        <p14:creationId xmlns:p14="http://schemas.microsoft.com/office/powerpoint/2010/main" val="1418034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416764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850225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Theroy</a:t>
            </a:r>
            <a:r>
              <a:rPr lang="de-AT" sz="3200" dirty="0"/>
              <a:t> </a:t>
            </a:r>
            <a:r>
              <a:rPr lang="de-AT" sz="3200" dirty="0" err="1"/>
              <a:t>muscle</a:t>
            </a:r>
            <a:r>
              <a:rPr lang="de-AT" sz="3200" dirty="0"/>
              <a:t> and </a:t>
            </a:r>
            <a:r>
              <a:rPr lang="de-AT" sz="3200" dirty="0" err="1"/>
              <a:t>static</a:t>
            </a:r>
            <a:r>
              <a:rPr lang="de-AT" sz="3200" dirty="0"/>
              <a:t> </a:t>
            </a:r>
            <a:r>
              <a:rPr lang="de-AT" sz="3200" dirty="0" err="1"/>
              <a:t>opt</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582187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56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3777262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Questions </a:t>
            </a:r>
            <a:r>
              <a:rPr lang="de-AT" sz="3200" dirty="0" err="1"/>
              <a:t>about</a:t>
            </a:r>
            <a:r>
              <a:rPr lang="de-AT" sz="3200" dirty="0"/>
              <a:t> </a:t>
            </a:r>
            <a:r>
              <a:rPr lang="de-AT" sz="3200" dirty="0" err="1"/>
              <a:t>the</a:t>
            </a:r>
            <a:r>
              <a:rPr lang="de-AT" sz="3200" dirty="0"/>
              <a:t> </a:t>
            </a:r>
            <a:r>
              <a:rPr lang="de-AT" sz="3200" dirty="0" err="1"/>
              <a:t>muscle</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4327274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Calculations</a:t>
            </a:r>
            <a:r>
              <a:rPr lang="de-AT" sz="3200" dirty="0"/>
              <a:t> </a:t>
            </a:r>
            <a:r>
              <a:rPr lang="de-AT" sz="3200" dirty="0" err="1"/>
              <a:t>joint</a:t>
            </a:r>
            <a:r>
              <a:rPr lang="de-AT" sz="3200" dirty="0"/>
              <a:t> </a:t>
            </a:r>
            <a:r>
              <a:rPr lang="de-AT" sz="3200" dirty="0" err="1"/>
              <a:t>contact</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
        <p:nvSpPr>
          <p:cNvPr id="7" name="Title 1">
            <a:extLst>
              <a:ext uri="{FF2B5EF4-FFF2-40B4-BE49-F238E27FC236}">
                <a16:creationId xmlns:a16="http://schemas.microsoft.com/office/drawing/2014/main" id="{84EA3892-3EFD-4C11-8EDC-181E23E447E2}"/>
              </a:ext>
            </a:extLst>
          </p:cNvPr>
          <p:cNvSpPr txBox="1">
            <a:spLocks/>
          </p:cNvSpPr>
          <p:nvPr/>
        </p:nvSpPr>
        <p:spPr>
          <a:xfrm>
            <a:off x="288077" y="1967432"/>
            <a:ext cx="8099124" cy="1007997"/>
          </a:xfrm>
          <a:prstGeom prst="rect">
            <a:avLst/>
          </a:prstGeom>
        </p:spPr>
        <p:txBody>
          <a:bodyPr vert="horz" lIns="91440" tIns="45720" rIns="91440" bIns="45720" rtlCol="0" anchor="t" anchorCtr="0">
            <a:normAutofit fontScale="70000" lnSpcReduction="20000"/>
          </a:bodyPr>
          <a:lstStyle>
            <a:lvl1pPr algn="l" defTabSz="914400" rtl="0" eaLnBrk="1" latinLnBrk="0" hangingPunct="1">
              <a:lnSpc>
                <a:spcPct val="100000"/>
              </a:lnSpc>
              <a:spcBef>
                <a:spcPct val="0"/>
              </a:spcBef>
              <a:buNone/>
              <a:defRPr sz="2400" b="1" i="0" kern="1200">
                <a:solidFill>
                  <a:srgbClr val="E73440"/>
                </a:solidFill>
                <a:latin typeface="+mj-lt"/>
                <a:ea typeface="+mj-ea"/>
                <a:cs typeface="+mj-cs"/>
              </a:defRPr>
            </a:lvl1pPr>
          </a:lstStyle>
          <a:p>
            <a:r>
              <a:rPr lang="de-AT" sz="3200" dirty="0"/>
              <a:t>Parent </a:t>
            </a:r>
            <a:r>
              <a:rPr lang="de-AT" sz="3200" dirty="0" err="1"/>
              <a:t>or</a:t>
            </a:r>
            <a:r>
              <a:rPr lang="de-AT" sz="3200" dirty="0"/>
              <a:t> </a:t>
            </a:r>
            <a:r>
              <a:rPr lang="de-AT" sz="3200" dirty="0" err="1"/>
              <a:t>child</a:t>
            </a:r>
            <a:endParaRPr lang="de-AT" sz="3200" dirty="0"/>
          </a:p>
          <a:p>
            <a:endParaRPr lang="de-AT" sz="3200" dirty="0"/>
          </a:p>
          <a:p>
            <a:r>
              <a:rPr lang="de-AT" sz="3200" dirty="0"/>
              <a:t>Body </a:t>
            </a:r>
            <a:r>
              <a:rPr lang="de-AT" sz="3200" dirty="0" err="1"/>
              <a:t>orientations</a:t>
            </a:r>
            <a:endParaRPr lang="de-AT" sz="3200" dirty="0"/>
          </a:p>
        </p:txBody>
      </p:sp>
      <p:pic>
        <p:nvPicPr>
          <p:cNvPr id="3" name="Picture 2">
            <a:extLst>
              <a:ext uri="{FF2B5EF4-FFF2-40B4-BE49-F238E27FC236}">
                <a16:creationId xmlns:a16="http://schemas.microsoft.com/office/drawing/2014/main" id="{FB974E66-D325-44FE-9B90-02191B32B623}"/>
              </a:ext>
            </a:extLst>
          </p:cNvPr>
          <p:cNvPicPr>
            <a:picLocks noChangeAspect="1"/>
          </p:cNvPicPr>
          <p:nvPr/>
        </p:nvPicPr>
        <p:blipFill>
          <a:blip r:embed="rId2"/>
          <a:stretch>
            <a:fillRect/>
          </a:stretch>
        </p:blipFill>
        <p:spPr>
          <a:xfrm>
            <a:off x="7152849" y="2015490"/>
            <a:ext cx="4319151" cy="2827020"/>
          </a:xfrm>
          <a:prstGeom prst="rect">
            <a:avLst/>
          </a:prstGeom>
        </p:spPr>
      </p:pic>
    </p:spTree>
    <p:extLst>
      <p:ext uri="{BB962C8B-B14F-4D97-AF65-F5344CB8AC3E}">
        <p14:creationId xmlns:p14="http://schemas.microsoft.com/office/powerpoint/2010/main" val="3018141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surgery</a:t>
            </a:r>
            <a:r>
              <a:rPr lang="de-AT" sz="3200" dirty="0"/>
              <a:t> </a:t>
            </a:r>
            <a:r>
              <a:rPr lang="de-AT" sz="3200" dirty="0" err="1"/>
              <a:t>transfer</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329121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and </a:t>
            </a:r>
            <a:r>
              <a:rPr lang="de-AT" sz="3200" dirty="0" err="1"/>
              <a:t>joint</a:t>
            </a:r>
            <a:r>
              <a:rPr lang="de-AT" sz="3200" dirty="0"/>
              <a:t> </a:t>
            </a:r>
            <a:r>
              <a:rPr lang="de-AT" sz="3200" dirty="0" err="1"/>
              <a:t>loading</a:t>
            </a:r>
            <a:r>
              <a:rPr lang="de-AT" sz="3200" dirty="0"/>
              <a:t> </a:t>
            </a:r>
            <a:r>
              <a:rPr lang="de-AT" sz="3200" dirty="0" err="1"/>
              <a:t>during</a:t>
            </a:r>
            <a:r>
              <a:rPr lang="de-AT" sz="3200" dirty="0"/>
              <a:t> </a:t>
            </a:r>
            <a:r>
              <a:rPr lang="de-AT" sz="3200" dirty="0" err="1"/>
              <a:t>running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7854920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bone</a:t>
            </a:r>
            <a:r>
              <a:rPr lang="de-AT" sz="3200" dirty="0"/>
              <a:t> </a:t>
            </a:r>
            <a:r>
              <a:rPr lang="de-AT" sz="3200" dirty="0" err="1"/>
              <a:t>geometry</a:t>
            </a:r>
            <a:r>
              <a:rPr lang="de-AT" sz="3200" dirty="0"/>
              <a:t> on </a:t>
            </a:r>
            <a:r>
              <a:rPr lang="de-AT" sz="3200" dirty="0" err="1"/>
              <a:t>joint</a:t>
            </a:r>
            <a:r>
              <a:rPr lang="de-AT" sz="3200" dirty="0"/>
              <a:t> </a:t>
            </a:r>
            <a:r>
              <a:rPr lang="de-AT" sz="3200" dirty="0" err="1"/>
              <a:t>loading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TD01 and P01</a:t>
            </a:r>
          </a:p>
        </p:txBody>
      </p:sp>
    </p:spTree>
    <p:extLst>
      <p:ext uri="{BB962C8B-B14F-4D97-AF65-F5344CB8AC3E}">
        <p14:creationId xmlns:p14="http://schemas.microsoft.com/office/powerpoint/2010/main" val="1218542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1947713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3615684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875792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701346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3171403" cy="669435"/>
          </a:xfrm>
        </p:spPr>
        <p:txBody>
          <a:bodyPr/>
          <a:lstStyle/>
          <a:p>
            <a:r>
              <a:rPr lang="de-AT" sz="3200" dirty="0" err="1"/>
              <a:t>What</a:t>
            </a:r>
            <a:r>
              <a:rPr lang="de-AT" sz="3200" dirty="0"/>
              <a:t> </a:t>
            </a:r>
            <a:r>
              <a:rPr lang="de-AT" sz="3200" dirty="0" err="1"/>
              <a:t>is</a:t>
            </a:r>
            <a:r>
              <a:rPr lang="de-AT" sz="3200" dirty="0"/>
              <a:t> a </a:t>
            </a:r>
            <a:r>
              <a:rPr lang="de-AT" sz="3200" dirty="0" err="1"/>
              <a:t>model</a:t>
            </a:r>
            <a:r>
              <a:rPr lang="de-AT" sz="3200" dirty="0"/>
              <a:t>?</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de-AT" dirty="0"/>
              <a:t>Sf</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1418</TotalTime>
  <Words>1880</Words>
  <Application>Microsoft Office PowerPoint</Application>
  <PresentationFormat>Widescreen</PresentationFormat>
  <Paragraphs>333</Paragraphs>
  <Slides>63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Calibri Light</vt:lpstr>
      <vt:lpstr>Symbol</vt:lpstr>
      <vt:lpstr>Times New Roman</vt:lpstr>
      <vt:lpstr>Verdana</vt:lpstr>
      <vt:lpstr>Office Theme</vt:lpstr>
      <vt:lpstr>Hans</vt:lpstr>
      <vt:lpstr>Bas</vt:lpstr>
      <vt:lpstr>Paper</vt:lpstr>
      <vt:lpstr>Paper</vt:lpstr>
      <vt:lpstr>Paper</vt:lpstr>
      <vt:lpstr>Musculoskeletal (MSK) modeling</vt:lpstr>
      <vt:lpstr>Musculoskeletal (MSK) modeling</vt:lpstr>
      <vt:lpstr>Musculoskeletal (MSK) modeling</vt:lpstr>
      <vt:lpstr>What is a model?</vt:lpstr>
      <vt:lpstr>Check the cheat sheet?</vt:lpstr>
      <vt:lpstr>OpenSim dependencies</vt:lpstr>
      <vt:lpstr>File types</vt:lpstr>
      <vt:lpstr>Time to practice (demo opensim quick to check how fast they learn)</vt:lpstr>
      <vt:lpstr>Questions (10-25)</vt:lpstr>
      <vt:lpstr>Run your first simulation</vt:lpstr>
      <vt:lpstr>Running models is simulations easy, but …</vt:lpstr>
      <vt:lpstr>What were the first models </vt:lpstr>
      <vt:lpstr>Why do we do it?</vt:lpstr>
      <vt:lpstr>How do we do it? How we they developed?</vt:lpstr>
      <vt:lpstr>Run your second simulation</vt:lpstr>
      <vt:lpstr>Run your second simulation (20-30)</vt:lpstr>
      <vt:lpstr>Break </vt:lpstr>
      <vt:lpstr>Plotting results</vt:lpstr>
      <vt:lpstr>GUI vs CMD  </vt:lpstr>
      <vt:lpstr>How are muscles modelled </vt:lpstr>
      <vt:lpstr>Inverse vs forward simulations</vt:lpstr>
      <vt:lpstr>Forces / muscle mechanics </vt:lpstr>
      <vt:lpstr>Change muscle parameters (20-30)</vt:lpstr>
      <vt:lpstr>Run the soccer simulation </vt:lpstr>
      <vt:lpstr>Questions (30-45 min)</vt:lpstr>
      <vt:lpstr>Musculoskeletal (MSK) modeling</vt:lpstr>
      <vt:lpstr>Workflow (+MRI)</vt:lpstr>
      <vt:lpstr>Simplified Workflow</vt:lpstr>
      <vt:lpstr>Time to practice (scale mode with wrong settings)</vt:lpstr>
      <vt:lpstr>Scaling problems</vt:lpstr>
      <vt:lpstr>Classic kinematics vs opensim</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(IK with wrong weights)</vt:lpstr>
      <vt:lpstr>Time to practice (IK with wrong weights )</vt:lpstr>
      <vt:lpstr>Torque (τ)/Moment (M)</vt:lpstr>
      <vt:lpstr>Torque (τ)/Moment (M)</vt:lpstr>
      <vt:lpstr>Time to practice (prepare the GRF files)</vt:lpstr>
      <vt:lpstr>Questions</vt:lpstr>
      <vt:lpstr>Muscle forces in openSim</vt:lpstr>
      <vt:lpstr>Muscle moment arms</vt:lpstr>
      <vt:lpstr>Muscle moment arms</vt:lpstr>
      <vt:lpstr>Theroy muscle and static opt</vt:lpstr>
      <vt:lpstr>Time to practice (static optimisation)</vt:lpstr>
      <vt:lpstr>Questions about the muscle forces</vt:lpstr>
      <vt:lpstr>Calculations joint contact forces</vt:lpstr>
      <vt:lpstr>Effects of surgery transfer</vt:lpstr>
      <vt:lpstr>Muscle and joint loading during running</vt:lpstr>
      <vt:lpstr>Effects of bone geometry on joint loading</vt:lpstr>
      <vt:lpstr>Musculoskeletal (MSK) modeling</vt:lpstr>
      <vt:lpstr>Musculoskeletal (MSK)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28</cp:revision>
  <dcterms:created xsi:type="dcterms:W3CDTF">2023-10-03T13:58:14Z</dcterms:created>
  <dcterms:modified xsi:type="dcterms:W3CDTF">2023-10-05T16:16:46Z</dcterms:modified>
</cp:coreProperties>
</file>